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4" r:id="rId9"/>
    <p:sldId id="262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1426" y="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overOverlay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14A24A6A-CD48-446E-B2D1-722987DCEDC3}" type="datetimeFigureOut">
              <a:rPr lang="en-US" smtClean="0"/>
              <a:t>9/8/2016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9CFF788-4C0D-44E8-8118-AB411199F739}" type="slidenum">
              <a:rPr lang="en-US" smtClean="0"/>
              <a:t>‹#›</a:t>
            </a:fld>
            <a:endParaRPr lang="en-US"/>
          </a:p>
        </p:txBody>
      </p:sp>
      <p:grpSp>
        <p:nvGrpSpPr>
          <p:cNvPr id="8" name="Group 7"/>
          <p:cNvGrpSpPr/>
          <p:nvPr/>
        </p:nvGrpSpPr>
        <p:grpSpPr>
          <a:xfrm>
            <a:off x="1194101" y="2887530"/>
            <a:ext cx="6779110" cy="923330"/>
            <a:chOff x="1172584" y="1381459"/>
            <a:chExt cx="6779110" cy="923330"/>
          </a:xfrm>
          <a:effectLst>
            <a:outerShdw blurRad="38100" dist="12700" dir="16200000" rotWithShape="0">
              <a:prstClr val="black">
                <a:alpha val="30000"/>
              </a:prstClr>
            </a:outerShdw>
          </a:effectLst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ln w="3175">
                    <a:solidFill>
                      <a:schemeClr val="tx2">
                        <a:alpha val="60000"/>
                      </a:schemeClr>
                    </a:solidFill>
                  </a:ln>
                  <a:solidFill>
                    <a:schemeClr val="tx2">
                      <a:lumMod val="90000"/>
                    </a:schemeClr>
                  </a:solidFill>
                  <a:effectLst>
                    <a:outerShdw blurRad="34925" dist="12700" dir="14400000" algn="ctr" rotWithShape="0">
                      <a:srgbClr val="000000">
                        <a:alpha val="21000"/>
                      </a:srgbClr>
                    </a:outerShdw>
                  </a:effectLst>
                  <a:latin typeface="Wingdings" pitchFamily="2" charset="2"/>
                </a:rPr>
                <a:t></a:t>
              </a:r>
              <a:endParaRPr lang="en-US" sz="5400" dirty="0">
                <a:ln w="3175">
                  <a:solidFill>
                    <a:schemeClr val="tx2">
                      <a:alpha val="60000"/>
                    </a:schemeClr>
                  </a:solidFill>
                </a:ln>
                <a:solidFill>
                  <a:schemeClr val="tx2">
                    <a:lumMod val="90000"/>
                  </a:schemeClr>
                </a:solidFill>
                <a:effectLst>
                  <a:outerShdw blurRad="34925" dist="12700" dir="14400000" algn="ctr" rotWithShape="0">
                    <a:srgbClr val="000000">
                      <a:alpha val="21000"/>
                    </a:srgbClr>
                  </a:outerShdw>
                </a:effectLst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293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3341" y="1387737"/>
            <a:ext cx="6777318" cy="1731982"/>
          </a:xfrm>
        </p:spPr>
        <p:txBody>
          <a:bodyPr anchor="b"/>
          <a:lstStyle>
            <a:lvl1pPr>
              <a:defRPr>
                <a:ln w="3175">
                  <a:solidFill>
                    <a:schemeClr val="tx1">
                      <a:alpha val="65000"/>
                    </a:schemeClr>
                  </a:solidFill>
                </a:ln>
                <a:solidFill>
                  <a:schemeClr val="tx1"/>
                </a:solidFill>
                <a:effectLst>
                  <a:outerShdw blurRad="25400" dist="12700" dir="14220000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76786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effectLst>
                  <a:outerShdw blurRad="34925" dist="12700" dir="14400000" rotWithShape="0">
                    <a:prstClr val="black">
                      <a:alpha val="21000"/>
                    </a:prst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A24A6A-CD48-446E-B2D1-722987DCEDC3}" type="datetimeFigureOut">
              <a:rPr lang="en-US" smtClean="0"/>
              <a:t>9/8/2016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CFF788-4C0D-44E8-8118-AB411199F739}" type="slidenum">
              <a:rPr lang="en-US" smtClean="0"/>
              <a:t>‹#›</a:t>
            </a:fld>
            <a:endParaRPr lang="en-US"/>
          </a:p>
        </p:txBody>
      </p:sp>
      <p:grpSp>
        <p:nvGrpSpPr>
          <p:cNvPr id="11" name="Group 10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5" name="TextBox 14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6" name="Straight Connector 15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6560" y="559398"/>
            <a:ext cx="1678193" cy="556676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8488" y="849854"/>
            <a:ext cx="5507917" cy="502382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A24A6A-CD48-446E-B2D1-722987DCEDC3}" type="datetimeFigureOut">
              <a:rPr lang="en-US" smtClean="0"/>
              <a:t>9/8/2016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CFF788-4C0D-44E8-8118-AB411199F739}" type="slidenum">
              <a:rPr lang="en-US" smtClean="0"/>
              <a:t>‹#›</a:t>
            </a:fld>
            <a:endParaRPr lang="en-US"/>
          </a:p>
        </p:txBody>
      </p:sp>
      <p:grpSp>
        <p:nvGrpSpPr>
          <p:cNvPr id="11" name="Group 10"/>
          <p:cNvGrpSpPr/>
          <p:nvPr/>
        </p:nvGrpSpPr>
        <p:grpSpPr>
          <a:xfrm rot="5400000">
            <a:off x="3909050" y="2880823"/>
            <a:ext cx="5480154" cy="923330"/>
            <a:chOff x="1815339" y="1381459"/>
            <a:chExt cx="5480154" cy="923330"/>
          </a:xfrm>
        </p:grpSpPr>
        <p:sp>
          <p:nvSpPr>
            <p:cNvPr id="12" name="TextBox 11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H="1" flipV="1">
              <a:off x="1815339" y="1924709"/>
              <a:ext cx="2468880" cy="2505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0800000">
              <a:off x="4826613" y="1927417"/>
              <a:ext cx="2468880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A24A6A-CD48-446E-B2D1-722987DCEDC3}" type="datetimeFigureOut">
              <a:rPr lang="en-US" smtClean="0"/>
              <a:t>9/8/2016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CFF788-4C0D-44E8-8118-AB411199F739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3" name="TextBox 12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4" name="Straight Connector 13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overOverlay.png"/>
          <p:cNvPicPr>
            <a:picLocks noChangeAspect="1"/>
          </p:cNvPicPr>
          <p:nvPr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7" name="Group 7"/>
          <p:cNvGrpSpPr/>
          <p:nvPr/>
        </p:nvGrpSpPr>
        <p:grpSpPr>
          <a:xfrm>
            <a:off x="1172584" y="2887579"/>
            <a:ext cx="6779110" cy="923330"/>
            <a:chOff x="1172584" y="1381459"/>
            <a:chExt cx="6779110" cy="923330"/>
          </a:xfrm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7412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40" y="1204857"/>
            <a:ext cx="7754713" cy="1910716"/>
          </a:xfrm>
        </p:spPr>
        <p:txBody>
          <a:bodyPr anchor="b"/>
          <a:lstStyle>
            <a:lvl1pPr algn="ctr">
              <a:defRPr sz="5400" b="0" cap="none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8" y="3767316"/>
            <a:ext cx="7734747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A24A6A-CD48-446E-B2D1-722987DCEDC3}" type="datetimeFigureOut">
              <a:rPr lang="en-US" smtClean="0"/>
              <a:t>9/8/2016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CFF788-4C0D-44E8-8118-AB411199F739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A24A6A-CD48-446E-B2D1-722987DCEDC3}" type="datetimeFigureOut">
              <a:rPr lang="en-US" smtClean="0"/>
              <a:t>9/8/2016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CFF788-4C0D-44E8-8118-AB411199F739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85800" y="2240280"/>
            <a:ext cx="3803904" cy="387705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4645151" y="2240280"/>
            <a:ext cx="3803904" cy="387705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1560" y="2240280"/>
            <a:ext cx="3442446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8488" y="2947595"/>
            <a:ext cx="3803904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2306" y="2240280"/>
            <a:ext cx="3447288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944368"/>
            <a:ext cx="3799728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A24A6A-CD48-446E-B2D1-722987DCEDC3}" type="datetimeFigureOut">
              <a:rPr lang="en-US" smtClean="0"/>
              <a:t>9/8/2016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CFF788-4C0D-44E8-8118-AB411199F739}" type="slidenum">
              <a:rPr lang="en-US" smtClean="0"/>
              <a:t>‹#›</a:t>
            </a:fld>
            <a:endParaRPr lang="en-US"/>
          </a:p>
        </p:txBody>
      </p:sp>
      <p:grpSp>
        <p:nvGrpSpPr>
          <p:cNvPr id="14" name="Group 13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6" name="TextBox 15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7" name="Straight Connector 16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A24A6A-CD48-446E-B2D1-722987DCEDC3}" type="datetimeFigureOut">
              <a:rPr lang="en-US" smtClean="0"/>
              <a:t>9/8/2016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CFF788-4C0D-44E8-8118-AB411199F739}" type="slidenum">
              <a:rPr lang="en-US" smtClean="0"/>
              <a:t>‹#›</a:t>
            </a:fld>
            <a:endParaRPr lang="en-US"/>
          </a:p>
        </p:txBody>
      </p:sp>
      <p:grpSp>
        <p:nvGrpSpPr>
          <p:cNvPr id="10" name="Group 9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A24A6A-CD48-446E-B2D1-722987DCEDC3}" type="datetimeFigureOut">
              <a:rPr lang="en-US" smtClean="0"/>
              <a:t>9/8/2016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CFF788-4C0D-44E8-8118-AB411199F73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4579" y="1678195"/>
            <a:ext cx="3422483" cy="1886921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2001" y="559398"/>
            <a:ext cx="4116667" cy="5566765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4579" y="3603812"/>
            <a:ext cx="3411725" cy="2517289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A24A6A-CD48-446E-B2D1-722987DCEDC3}" type="datetimeFigureOut">
              <a:rPr lang="en-US" smtClean="0"/>
              <a:t>9/8/2016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CFF788-4C0D-44E8-8118-AB411199F73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731" y="4668818"/>
            <a:ext cx="7767021" cy="644729"/>
          </a:xfrm>
        </p:spPr>
        <p:txBody>
          <a:bodyPr anchor="b"/>
          <a:lstStyle>
            <a:lvl1pPr algn="ctr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40000">
            <a:off x="2183792" y="666965"/>
            <a:ext cx="4772156" cy="3598016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24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8489" y="5324306"/>
            <a:ext cx="7756264" cy="804862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A24A6A-CD48-446E-B2D1-722987DCEDC3}" type="datetimeFigureOut">
              <a:rPr lang="en-US" smtClean="0"/>
              <a:t>9/8/2016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CFF788-4C0D-44E8-8118-AB411199F73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83000">
                <a:schemeClr val="bg1">
                  <a:alpha val="11000"/>
                </a:schemeClr>
              </a:gs>
              <a:gs pos="100000">
                <a:schemeClr val="bg2">
                  <a:lumMod val="75000"/>
                  <a:alpha val="23000"/>
                </a:schemeClr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8490" y="570156"/>
            <a:ext cx="7756263" cy="1054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7" y="2248347"/>
            <a:ext cx="7745505" cy="38778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0378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14A24A6A-CD48-446E-B2D1-722987DCEDC3}" type="datetimeFigureOut">
              <a:rPr lang="en-US" smtClean="0"/>
              <a:t>9/8/2016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6144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39264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89CFF788-4C0D-44E8-8118-AB411199F739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5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6576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77724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"/>
        <a:defRPr sz="2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14300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50876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82880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14884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78892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Foil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Literary term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character who contrasts with another character (usually the main character)</a:t>
            </a:r>
          </a:p>
          <a:p>
            <a:endParaRPr lang="en-US" dirty="0"/>
          </a:p>
          <a:p>
            <a:pPr lvl="1"/>
            <a:r>
              <a:rPr lang="en-US" dirty="0" smtClean="0"/>
              <a:t>In order to highlight the traits of the main character </a:t>
            </a:r>
          </a:p>
          <a:p>
            <a:pPr lvl="1"/>
            <a:endParaRPr lang="en-US" dirty="0"/>
          </a:p>
          <a:p>
            <a:pPr lvl="1"/>
            <a:r>
              <a:rPr lang="en-US" dirty="0" smtClean="0"/>
              <a:t>A foil usually differs drastically in order for the reader to focus on traits of main character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Definition of Foil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Physical characteristics often used to contrast</a:t>
            </a:r>
          </a:p>
          <a:p>
            <a:endParaRPr lang="en-US" dirty="0"/>
          </a:p>
          <a:p>
            <a:r>
              <a:rPr lang="en-US" dirty="0" smtClean="0"/>
              <a:t>For example:</a:t>
            </a:r>
          </a:p>
          <a:p>
            <a:pPr lvl="1"/>
            <a:r>
              <a:rPr lang="en-US" dirty="0" smtClean="0"/>
              <a:t>Don Quixote and </a:t>
            </a:r>
            <a:r>
              <a:rPr lang="en-US" dirty="0" err="1" smtClean="0"/>
              <a:t>Sancho</a:t>
            </a:r>
            <a:r>
              <a:rPr lang="en-US" dirty="0" smtClean="0"/>
              <a:t> </a:t>
            </a:r>
            <a:r>
              <a:rPr lang="en-US" dirty="0" err="1" smtClean="0"/>
              <a:t>Panza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Foil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Contrast can also be based on personality traits</a:t>
            </a:r>
          </a:p>
          <a:p>
            <a:endParaRPr lang="en-US" dirty="0"/>
          </a:p>
          <a:p>
            <a:pPr lvl="1"/>
            <a:r>
              <a:rPr lang="en-US" dirty="0" smtClean="0"/>
              <a:t>For example, Sherlock Holmes is characterized as methodical and highly analytical </a:t>
            </a:r>
          </a:p>
          <a:p>
            <a:pPr marL="411480" lvl="1" indent="0">
              <a:buNone/>
            </a:pPr>
            <a:endParaRPr lang="en-US" dirty="0"/>
          </a:p>
          <a:p>
            <a:pPr lvl="1"/>
            <a:r>
              <a:rPr lang="en-US" dirty="0" smtClean="0"/>
              <a:t>While Dr. Watson is often </a:t>
            </a:r>
            <a:r>
              <a:rPr lang="en-US" dirty="0"/>
              <a:t>d</a:t>
            </a:r>
            <a:r>
              <a:rPr lang="en-US" dirty="0" smtClean="0"/>
              <a:t>isorganized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Foil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Discuss the following with a partner: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Who is Victor Frankenstein’s Foil?</a:t>
            </a:r>
          </a:p>
          <a:p>
            <a:endParaRPr lang="en-US" dirty="0"/>
          </a:p>
          <a:p>
            <a:r>
              <a:rPr lang="en-US" dirty="0" smtClean="0"/>
              <a:t>Is there evidence to support this?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Frankenstein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Victor Frankenstein’s foil is </a:t>
            </a:r>
            <a:r>
              <a:rPr lang="en-US" u="sng" dirty="0" smtClean="0"/>
              <a:t>Henri </a:t>
            </a:r>
            <a:r>
              <a:rPr lang="en-US" u="sng" dirty="0" err="1" smtClean="0"/>
              <a:t>Clerval</a:t>
            </a:r>
            <a:endParaRPr lang="en-US" u="sng" dirty="0" smtClean="0"/>
          </a:p>
          <a:p>
            <a:endParaRPr lang="en-US" dirty="0" smtClean="0"/>
          </a:p>
          <a:p>
            <a:r>
              <a:rPr lang="en-US" dirty="0" smtClean="0"/>
              <a:t>Why?</a:t>
            </a:r>
          </a:p>
          <a:p>
            <a:endParaRPr lang="en-US" dirty="0"/>
          </a:p>
          <a:p>
            <a:r>
              <a:rPr lang="en-US" dirty="0" smtClean="0"/>
              <a:t>Frankenstein studies science for the purpose of being first to create life; he obsesses over it</a:t>
            </a:r>
          </a:p>
          <a:p>
            <a:endParaRPr lang="en-US" dirty="0"/>
          </a:p>
          <a:p>
            <a:r>
              <a:rPr lang="en-US" dirty="0" err="1" smtClean="0"/>
              <a:t>Clerval</a:t>
            </a:r>
            <a:r>
              <a:rPr lang="en-US" dirty="0" smtClean="0"/>
              <a:t> studies literature, language and fine arts, simply for the love of learning—he doesn’t obsess over such things 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Frankenstein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Discuss the following with a partner:</a:t>
            </a:r>
          </a:p>
          <a:p>
            <a:endParaRPr lang="en-US" dirty="0" smtClean="0"/>
          </a:p>
          <a:p>
            <a:r>
              <a:rPr lang="en-US" dirty="0" smtClean="0"/>
              <a:t>Who was Holden Caulfield’s Foil?</a:t>
            </a:r>
          </a:p>
          <a:p>
            <a:endParaRPr lang="en-US" dirty="0"/>
          </a:p>
          <a:p>
            <a:r>
              <a:rPr lang="en-US" dirty="0" smtClean="0"/>
              <a:t>What evidence is there to support your claim?  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Foil in Catcher in the Rye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Perhaps Phoebe</a:t>
            </a:r>
          </a:p>
          <a:p>
            <a:endParaRPr lang="en-US" dirty="0"/>
          </a:p>
          <a:p>
            <a:pPr lvl="1"/>
            <a:r>
              <a:rPr lang="en-US" dirty="0" smtClean="0"/>
              <a:t>She is the mature and </a:t>
            </a:r>
            <a:r>
              <a:rPr lang="en-US" smtClean="0"/>
              <a:t>stable character, </a:t>
            </a:r>
            <a:r>
              <a:rPr lang="en-US" dirty="0" smtClean="0"/>
              <a:t>though she </a:t>
            </a:r>
            <a:r>
              <a:rPr lang="en-US" smtClean="0"/>
              <a:t>is younger.</a:t>
            </a: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Foil in Catcher in the Rye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Don’t confuse Foil with “sidekick”</a:t>
            </a:r>
          </a:p>
          <a:p>
            <a:endParaRPr lang="en-US" dirty="0"/>
          </a:p>
          <a:p>
            <a:r>
              <a:rPr lang="en-US" dirty="0" smtClean="0"/>
              <a:t>A sidekick can be a foil</a:t>
            </a:r>
          </a:p>
          <a:p>
            <a:endParaRPr lang="en-US" dirty="0"/>
          </a:p>
          <a:p>
            <a:r>
              <a:rPr lang="en-US" dirty="0" smtClean="0"/>
              <a:t>But not all sidekicks are foils</a:t>
            </a:r>
          </a:p>
          <a:p>
            <a:endParaRPr lang="en-US" dirty="0"/>
          </a:p>
          <a:p>
            <a:r>
              <a:rPr lang="en-US" dirty="0" smtClean="0"/>
              <a:t>Robin is Batman’s sidekick but they do not differ that much. 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Foil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Hardcover">
  <a:themeElements>
    <a:clrScheme name="Hardcover">
      <a:dk1>
        <a:sysClr val="windowText" lastClr="000000"/>
      </a:dk1>
      <a:lt1>
        <a:sysClr val="window" lastClr="FFFFFF"/>
      </a:lt1>
      <a:dk2>
        <a:srgbClr val="895D1D"/>
      </a:dk2>
      <a:lt2>
        <a:srgbClr val="ECE9C6"/>
      </a:lt2>
      <a:accent1>
        <a:srgbClr val="873624"/>
      </a:accent1>
      <a:accent2>
        <a:srgbClr val="D6862D"/>
      </a:accent2>
      <a:accent3>
        <a:srgbClr val="D0BE40"/>
      </a:accent3>
      <a:accent4>
        <a:srgbClr val="877F6C"/>
      </a:accent4>
      <a:accent5>
        <a:srgbClr val="972109"/>
      </a:accent5>
      <a:accent6>
        <a:srgbClr val="AEB795"/>
      </a:accent6>
      <a:hlink>
        <a:srgbClr val="CC9900"/>
      </a:hlink>
      <a:folHlink>
        <a:srgbClr val="B2B2B2"/>
      </a:folHlink>
    </a:clrScheme>
    <a:fontScheme name="Hardcover">
      <a:maj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궁서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Hardcover">
      <a:fillStyleLst>
        <a:solidFill>
          <a:schemeClr val="phClr"/>
        </a:solidFill>
        <a:solidFill>
          <a:schemeClr val="phClr">
            <a:tint val="68000"/>
            <a:shade val="94000"/>
            <a:satMod val="300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80000"/>
                <a:lumMod val="98000"/>
              </a:schemeClr>
            </a:gs>
            <a:gs pos="100000">
              <a:schemeClr val="phClr">
                <a:satMod val="130000"/>
              </a:schemeClr>
            </a:gs>
          </a:gsLst>
          <a:lin ang="5160000" scaled="0"/>
        </a:gradFill>
      </a:fillStyleLst>
      <a:lnStyleLst>
        <a:ln w="12700" cap="flat" cmpd="sng" algn="ctr">
          <a:solidFill>
            <a:schemeClr val="phClr">
              <a:shade val="90000"/>
              <a:lumMod val="90000"/>
            </a:schemeClr>
          </a:solidFill>
          <a:prstDash val="solid"/>
        </a:ln>
        <a:ln w="19050" cap="flat" cmpd="sng" algn="ctr">
          <a:solidFill>
            <a:schemeClr val="phClr">
              <a:shade val="75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12700" dir="5400000" rotWithShape="0">
              <a:srgbClr val="000000">
                <a:alpha val="1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6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400000"/>
            </a:lightRig>
          </a:scene3d>
          <a:sp3d>
            <a:bevelT w="25400" h="25400"/>
          </a:sp3d>
        </a:effectStyle>
      </a:effectStyleLst>
      <a:bgFillStyleLst>
        <a:solidFill>
          <a:schemeClr val="phClr">
            <a:tint val="96000"/>
            <a:lumMod val="11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3000"/>
                <a:shade val="20000"/>
              </a:schemeClr>
              <a:schemeClr val="phClr">
                <a:tint val="90000"/>
                <a:shade val="85000"/>
                <a:satMod val="115000"/>
              </a:schemeClr>
            </a:duotone>
          </a:blip>
          <a:tile tx="0" ty="0" sx="60000" sy="6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50000"/>
                <a:satMod val="340000"/>
                <a:lumMod val="40000"/>
              </a:schemeClr>
              <a:schemeClr val="phClr">
                <a:tint val="92000"/>
                <a:shade val="94000"/>
                <a:hueMod val="110000"/>
                <a:satMod val="236000"/>
                <a:lum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Hardcover</Template>
  <TotalTime>178</TotalTime>
  <Words>237</Words>
  <Application>Microsoft Office PowerPoint</Application>
  <PresentationFormat>On-screen Show (4:3)</PresentationFormat>
  <Paragraphs>52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2" baseType="lpstr">
      <vt:lpstr>Book Antiqua</vt:lpstr>
      <vt:lpstr>Wingdings</vt:lpstr>
      <vt:lpstr>Hardcover</vt:lpstr>
      <vt:lpstr>Foil</vt:lpstr>
      <vt:lpstr>Definition of Foil</vt:lpstr>
      <vt:lpstr>Foil</vt:lpstr>
      <vt:lpstr>Foil</vt:lpstr>
      <vt:lpstr>Frankenstein</vt:lpstr>
      <vt:lpstr>Frankenstein</vt:lpstr>
      <vt:lpstr>Foil in Catcher in the Rye</vt:lpstr>
      <vt:lpstr>Foil in Catcher in the Rye</vt:lpstr>
      <vt:lpstr>Foil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Foil</dc:title>
  <dc:creator>Steve</dc:creator>
  <cp:lastModifiedBy>Michelle Clark-Cadwell</cp:lastModifiedBy>
  <cp:revision>9</cp:revision>
  <dcterms:created xsi:type="dcterms:W3CDTF">2011-09-05T23:34:51Z</dcterms:created>
  <dcterms:modified xsi:type="dcterms:W3CDTF">2016-09-08T23:50:33Z</dcterms:modified>
</cp:coreProperties>
</file>